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91"/>
  </p:notesMasterIdLst>
  <p:handoutMasterIdLst>
    <p:handoutMasterId r:id="rId92"/>
  </p:handoutMasterIdLst>
  <p:sldIdLst>
    <p:sldId id="1803" r:id="rId2"/>
    <p:sldId id="939" r:id="rId3"/>
    <p:sldId id="1984" r:id="rId4"/>
    <p:sldId id="1823" r:id="rId5"/>
    <p:sldId id="1935" r:id="rId6"/>
    <p:sldId id="1976" r:id="rId7"/>
    <p:sldId id="1977" r:id="rId8"/>
    <p:sldId id="1978" r:id="rId9"/>
    <p:sldId id="1979" r:id="rId10"/>
    <p:sldId id="1951" r:id="rId11"/>
    <p:sldId id="1952" r:id="rId12"/>
    <p:sldId id="1953" r:id="rId13"/>
    <p:sldId id="1954" r:id="rId14"/>
    <p:sldId id="1986" r:id="rId15"/>
    <p:sldId id="2012" r:id="rId16"/>
    <p:sldId id="2014" r:id="rId17"/>
    <p:sldId id="2015" r:id="rId18"/>
    <p:sldId id="2016" r:id="rId19"/>
    <p:sldId id="2018" r:id="rId20"/>
    <p:sldId id="2019" r:id="rId21"/>
    <p:sldId id="2017" r:id="rId22"/>
    <p:sldId id="2021" r:id="rId23"/>
    <p:sldId id="2020" r:id="rId24"/>
    <p:sldId id="1783" r:id="rId25"/>
    <p:sldId id="2022" r:id="rId26"/>
    <p:sldId id="1784" r:id="rId27"/>
    <p:sldId id="1993" r:id="rId28"/>
    <p:sldId id="2025" r:id="rId29"/>
    <p:sldId id="2026" r:id="rId30"/>
    <p:sldId id="2029" r:id="rId31"/>
    <p:sldId id="2027" r:id="rId32"/>
    <p:sldId id="2028" r:id="rId33"/>
    <p:sldId id="2032" r:id="rId34"/>
    <p:sldId id="2040" r:id="rId35"/>
    <p:sldId id="2030" r:id="rId36"/>
    <p:sldId id="2033" r:id="rId37"/>
    <p:sldId id="2035" r:id="rId38"/>
    <p:sldId id="2039" r:id="rId39"/>
    <p:sldId id="2037" r:id="rId40"/>
    <p:sldId id="2038" r:id="rId41"/>
    <p:sldId id="2042" r:id="rId42"/>
    <p:sldId id="2041" r:id="rId43"/>
    <p:sldId id="1786" r:id="rId44"/>
    <p:sldId id="1804" r:id="rId45"/>
    <p:sldId id="2047" r:id="rId46"/>
    <p:sldId id="1795" r:id="rId47"/>
    <p:sldId id="1987" r:id="rId48"/>
    <p:sldId id="2048" r:id="rId49"/>
    <p:sldId id="2056" r:id="rId50"/>
    <p:sldId id="2051" r:id="rId51"/>
    <p:sldId id="2053" r:id="rId52"/>
    <p:sldId id="2058" r:id="rId53"/>
    <p:sldId id="2057" r:id="rId54"/>
    <p:sldId id="2055" r:id="rId55"/>
    <p:sldId id="2054" r:id="rId56"/>
    <p:sldId id="2059" r:id="rId57"/>
    <p:sldId id="2061" r:id="rId58"/>
    <p:sldId id="2063" r:id="rId59"/>
    <p:sldId id="2062" r:id="rId60"/>
    <p:sldId id="2060" r:id="rId61"/>
    <p:sldId id="2064" r:id="rId62"/>
    <p:sldId id="2065" r:id="rId63"/>
    <p:sldId id="2066" r:id="rId64"/>
    <p:sldId id="2069" r:id="rId65"/>
    <p:sldId id="2068" r:id="rId66"/>
    <p:sldId id="2070" r:id="rId67"/>
    <p:sldId id="2071" r:id="rId68"/>
    <p:sldId id="2072" r:id="rId69"/>
    <p:sldId id="2073" r:id="rId70"/>
    <p:sldId id="2075" r:id="rId71"/>
    <p:sldId id="2074" r:id="rId72"/>
    <p:sldId id="2076" r:id="rId73"/>
    <p:sldId id="2077" r:id="rId74"/>
    <p:sldId id="2078" r:id="rId75"/>
    <p:sldId id="2079" r:id="rId76"/>
    <p:sldId id="2080" r:id="rId77"/>
    <p:sldId id="1796" r:id="rId78"/>
    <p:sldId id="1788" r:id="rId79"/>
    <p:sldId id="1807" r:id="rId80"/>
    <p:sldId id="1793" r:id="rId81"/>
    <p:sldId id="1805" r:id="rId82"/>
    <p:sldId id="1806" r:id="rId83"/>
    <p:sldId id="1789" r:id="rId84"/>
    <p:sldId id="1798" r:id="rId85"/>
    <p:sldId id="1985" r:id="rId86"/>
    <p:sldId id="1791" r:id="rId87"/>
    <p:sldId id="1799" r:id="rId88"/>
    <p:sldId id="1698" r:id="rId89"/>
    <p:sldId id="2010" r:id="rId9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986"/>
            <p14:sldId id="2012"/>
            <p14:sldId id="2014"/>
            <p14:sldId id="2015"/>
            <p14:sldId id="2016"/>
            <p14:sldId id="2018"/>
            <p14:sldId id="2019"/>
            <p14:sldId id="2017"/>
            <p14:sldId id="2021"/>
            <p14:sldId id="2020"/>
            <p14:sldId id="1783"/>
            <p14:sldId id="2022"/>
            <p14:sldId id="1784"/>
            <p14:sldId id="1993"/>
            <p14:sldId id="2025"/>
            <p14:sldId id="2026"/>
            <p14:sldId id="2029"/>
            <p14:sldId id="2027"/>
            <p14:sldId id="2028"/>
            <p14:sldId id="2032"/>
            <p14:sldId id="2040"/>
            <p14:sldId id="2030"/>
            <p14:sldId id="2033"/>
            <p14:sldId id="2035"/>
            <p14:sldId id="2039"/>
            <p14:sldId id="2037"/>
            <p14:sldId id="2038"/>
            <p14:sldId id="2042"/>
            <p14:sldId id="2041"/>
            <p14:sldId id="1786"/>
            <p14:sldId id="1804"/>
            <p14:sldId id="2047"/>
            <p14:sldId id="1795"/>
            <p14:sldId id="1987"/>
            <p14:sldId id="2048"/>
            <p14:sldId id="2056"/>
            <p14:sldId id="2051"/>
            <p14:sldId id="2053"/>
            <p14:sldId id="2058"/>
            <p14:sldId id="2057"/>
            <p14:sldId id="2055"/>
            <p14:sldId id="2054"/>
            <p14:sldId id="2059"/>
            <p14:sldId id="2061"/>
            <p14:sldId id="2063"/>
            <p14:sldId id="2062"/>
            <p14:sldId id="2060"/>
            <p14:sldId id="2064"/>
            <p14:sldId id="2065"/>
            <p14:sldId id="2066"/>
            <p14:sldId id="2069"/>
            <p14:sldId id="2068"/>
            <p14:sldId id="2070"/>
            <p14:sldId id="2071"/>
            <p14:sldId id="2072"/>
            <p14:sldId id="2073"/>
            <p14:sldId id="2075"/>
            <p14:sldId id="2074"/>
            <p14:sldId id="2076"/>
            <p14:sldId id="2077"/>
            <p14:sldId id="2078"/>
            <p14:sldId id="2079"/>
            <p14:sldId id="2080"/>
            <p14:sldId id="1796"/>
            <p14:sldId id="1788"/>
            <p14:sldId id="1807"/>
            <p14:sldId id="1793"/>
            <p14:sldId id="1805"/>
            <p14:sldId id="1806"/>
            <p14:sldId id="1789"/>
            <p14:sldId id="1798"/>
            <p14:sldId id="1985"/>
            <p14:sldId id="1791"/>
            <p14:sldId id="1799"/>
            <p14:sldId id="1698"/>
            <p14:sldId id="20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36544F"/>
    <a:srgbClr val="5AB88F"/>
    <a:srgbClr val="B58900"/>
    <a:srgbClr val="1778B8"/>
    <a:srgbClr val="B04432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8"/>
    <p:restoredTop sz="96937" autoAdjust="0"/>
  </p:normalViewPr>
  <p:slideViewPr>
    <p:cSldViewPr snapToGrid="0" snapToObjects="1">
      <p:cViewPr varScale="1">
        <p:scale>
          <a:sx n="193" d="100"/>
          <a:sy n="193" d="100"/>
        </p:scale>
        <p:origin x="224" y="44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23.10.24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ECB61D-3143-46FC-655E-608D0E23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8CFD74C-C5F4-CAE3-91FF-61060D9360DF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728974" y="3445129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München | 23. Oktober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8CFD2B6E-D656-4880-7341-FC576005C78A}"/>
              </a:ext>
            </a:extLst>
          </p:cNvPr>
          <p:cNvSpPr txBox="1"/>
          <p:nvPr/>
        </p:nvSpPr>
        <p:spPr>
          <a:xfrm>
            <a:off x="4459801" y="2896790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3888780" y="5897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5024165" y="1373151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012298" y="2123402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4F59FC-7852-79A2-8C64-C86D6A5AD000}"/>
              </a:ext>
            </a:extLst>
          </p:cNvPr>
          <p:cNvSpPr txBox="1"/>
          <p:nvPr/>
        </p:nvSpPr>
        <p:spPr>
          <a:xfrm rot="710114">
            <a:off x="7941779" y="250728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D353DD-C37A-DD61-467F-6C5AE3CE674F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2507543" y="3925365"/>
            <a:ext cx="51876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(...und wer es schreibt oder erzeugt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😈)</a:t>
            </a:r>
            <a:endParaRPr lang="de-DE" sz="2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48776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A639F72-2DBF-041F-E80F-19491A08C951}"/>
              </a:ext>
            </a:extLst>
          </p:cNvPr>
          <p:cNvSpPr txBox="1"/>
          <p:nvPr/>
        </p:nvSpPr>
        <p:spPr>
          <a:xfrm>
            <a:off x="-1" y="2142273"/>
            <a:ext cx="9143999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🪧👩‍🍳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5DD4C-AD73-3152-C366-9E33037E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D53592-F6AA-A9E5-00F3-112AD7C28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5DD0B1-4D22-DE33-182B-9503762EE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Link mit Sortierung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7AE1081-CAF0-DBA5-F757-E72BD1D82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892542D4-58D3-9DE2-FE9C-C97E458DAD7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6040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8DDB-8431-BADC-9CB8-EF8D70876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66B546-2B2D-5AF8-E51D-6860753B5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5B9407-F6F1-16C2-EF9D-48F52903793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008B72-1E5E-EC8D-42DA-A113D33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68D1D09-5242-C796-D8FA-4FA55E4F6112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60EDDDA-1A2F-802E-06E8-A7A140963ED5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</p:spTree>
    <p:extLst>
      <p:ext uri="{BB962C8B-B14F-4D97-AF65-F5344CB8AC3E}">
        <p14:creationId xmlns:p14="http://schemas.microsoft.com/office/powerpoint/2010/main" val="4118001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E81A5-0061-547B-06A8-560BFBDBD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4AB8B1-4E84-57FA-8564-53B1E3D65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74D60B-F719-BA3C-DEF4-3FD912C9B5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69D49FD-CB65-C0DF-79AC-F95BB96B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FBC3748-40CD-C9B3-50EF-741DD493D25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7F6B984-550E-552F-907C-70E8724F221F}"/>
              </a:ext>
            </a:extLst>
          </p:cNvPr>
          <p:cNvSpPr txBox="1"/>
          <p:nvPr/>
        </p:nvSpPr>
        <p:spPr>
          <a:xfrm rot="21030843">
            <a:off x="579099" y="1772481"/>
            <a:ext cx="7560083" cy="76944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"alle brauchen </a:t>
            </a:r>
            <a:r>
              <a:rPr lang="de-DE" sz="4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???"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2F83F02-B5AE-3643-B2B5-7BD5A2BBF800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3235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1CBD8-894C-1165-403B-4D8EBB91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5F2D-F501-FB2E-D6D6-625A2C33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A205EF-0934-AA14-DE71-34CA649814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4E128AA-55E1-384C-5F08-E7C599158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AB6DFD-0DFA-684B-48C7-1E96C9E98E13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1B50ADE-5900-D744-810B-00F0FB21C8D4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2F283FE-864A-AA17-83F2-276B0EA00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65985BFA-1ADA-833B-F563-2A3A5D0FDD37}"/>
              </a:ext>
            </a:extLst>
          </p:cNvPr>
          <p:cNvSpPr/>
          <p:nvPr/>
        </p:nvSpPr>
        <p:spPr>
          <a:xfrm rot="20996691">
            <a:off x="4697516" y="2917510"/>
            <a:ext cx="1201202" cy="3750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98B51A-77FD-AEF8-C840-04E047782F05}"/>
              </a:ext>
            </a:extLst>
          </p:cNvPr>
          <p:cNvSpPr txBox="1"/>
          <p:nvPr/>
        </p:nvSpPr>
        <p:spPr>
          <a:xfrm rot="418021">
            <a:off x="6178642" y="2732866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0" dirty="0">
                <a:solidFill>
                  <a:srgbClr val="FF0000"/>
                </a:solidFill>
              </a:rPr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858729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4EB7B-D44C-0F0E-27F1-716F4FE8C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B0B46-0DE9-8CCC-8412-5C1D9CAEC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D5C610-FFF5-B2E9-F69A-3AB7CC229C4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D6D34C5-43FE-7E83-2F1B-1CD617BF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2AEFB4E-9853-A336-0699-57190ED0F15E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7723A88-E773-04D7-69DA-419C751BA4E1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D3A9C-CF9D-E615-6CAB-02A0D07E10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0D1E376-413F-4AF9-7825-7E7BE8D18D6F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546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822A-8B1D-AF38-0069-35D58609D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7EDCE-3FDF-5D74-4354-759D1D7E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591465-3CC5-AB1F-1FBC-6E51E5EB8A0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Eine Webanwendung...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Landing-Page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About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Recipes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Like-Button (</a:t>
            </a:r>
            <a:r>
              <a:rPr lang="de-DE" sz="1600" b="0" dirty="0">
                <a:solidFill>
                  <a:srgbClr val="36544F"/>
                </a:solidFill>
              </a:rPr>
              <a:t>🥱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Recipe-Seite Kommentar schreiben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7AB45D0-64E4-47DB-CCAD-189EF2F69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6450F4-09C5-3030-0DD0-A5984911F628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02520F-6845-80D1-B38F-FD49EFC2A8F5}"/>
              </a:ext>
            </a:extLst>
          </p:cNvPr>
          <p:cNvSpPr txBox="1"/>
          <p:nvPr/>
        </p:nvSpPr>
        <p:spPr>
          <a:xfrm rot="21030843">
            <a:off x="2146496" y="3021274"/>
            <a:ext cx="4851008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diese auch? </a:t>
            </a:r>
            <a:r>
              <a:rPr lang="de-DE" sz="40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wirklich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?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85CBC04-526B-7C2F-6EEC-EBC88D4939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7701">
            <a:off x="1168183" y="1045877"/>
            <a:ext cx="7378700" cy="2679700"/>
          </a:xfrm>
          <a:prstGeom prst="rect">
            <a:avLst/>
          </a:prstGeom>
          <a:solidFill>
            <a:srgbClr val="FFFDF9"/>
          </a:solidFill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2D72C31-9FC8-8F31-D39E-BFBE01A07709}"/>
              </a:ext>
            </a:extLst>
          </p:cNvPr>
          <p:cNvSpPr txBox="1"/>
          <p:nvPr/>
        </p:nvSpPr>
        <p:spPr>
          <a:xfrm rot="21030843">
            <a:off x="702765" y="1662716"/>
            <a:ext cx="7289175" cy="707886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Kein </a:t>
            </a:r>
            <a:r>
              <a:rPr lang="de-DE" sz="40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kein </a:t>
            </a:r>
            <a:r>
              <a:rPr lang="de-DE" sz="4000" b="1" dirty="0">
                <a:solidFill>
                  <a:srgbClr val="1778B8"/>
                </a:solidFill>
                <a:latin typeface="Source Sans Pro SemiBold" panose="020B0503030403020204" pitchFamily="34" charset="0"/>
              </a:rPr>
              <a:t>Problem</a:t>
            </a:r>
            <a:r>
              <a:rPr lang="de-DE" sz="40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🥳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61763A6-84AE-5CF7-A9FF-F5471CCCB5BF}"/>
              </a:ext>
            </a:extLst>
          </p:cNvPr>
          <p:cNvSpPr txBox="1"/>
          <p:nvPr/>
        </p:nvSpPr>
        <p:spPr>
          <a:xfrm rot="21030843">
            <a:off x="1713782" y="3412085"/>
            <a:ext cx="7135287" cy="923330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5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Feierabend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machen? </a:t>
            </a:r>
            <a:r>
              <a:rPr lang="de-DE" sz="4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🍻</a:t>
            </a:r>
            <a:r>
              <a:rPr lang="de-DE" sz="5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</a:t>
            </a:r>
            <a:endParaRPr lang="de-DE" sz="5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2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33CA2-4ED7-7C72-2EE6-DEF5B439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1123C-2770-989C-E997-15C3001A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069FA9-2EA6-401E-0CCF-5534085D297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</a:t>
            </a: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1F2BA6-BEF8-DC92-0313-D40967469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E2816E5-4AEF-2B0F-868F-E07F6B7A4F57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2082579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0A012-046C-12B3-5670-D12911088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6CDE5-9105-E276-B0CB-A4798DE7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07983-2C9F-8373-B881-FDF4C0D55F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Offenbar geht's doch auch ohne – </a:t>
            </a:r>
            <a:r>
              <a:rPr lang="de-DE" u="sng" dirty="0">
                <a:solidFill>
                  <a:srgbClr val="C00000"/>
                </a:solidFill>
              </a:rPr>
              <a:t>ABER:</a:t>
            </a:r>
            <a:r>
              <a:rPr lang="de-DE" dirty="0"/>
              <a:t> 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😢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😢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7471D57-9B95-DE79-B243-390F0C075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C574B4-74F9-3DAE-05DA-CBE50B1A02D0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137008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06F0B-1B0C-DC82-159D-5C9973C8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604EF-0D75-31DA-4B2A-3B751AA2E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ADFA34-FE26-6C4A-04DD-5C188A5831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Wie sieht es denn mit JavaScript aus?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dirty="0" err="1">
                <a:solidFill>
                  <a:srgbClr val="36544F"/>
                </a:solidFill>
              </a:rPr>
              <a:t>demo_config</a:t>
            </a:r>
            <a:r>
              <a:rPr lang="de-DE" dirty="0">
                <a:solidFill>
                  <a:srgbClr val="36544F"/>
                </a:solidFill>
              </a:rPr>
              <a:t> Suspense einschalten!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Like-Button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Feedback Seitenwechsel zu Recipe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r>
              <a:rPr lang="de-DE" b="0" dirty="0">
                <a:solidFill>
                  <a:srgbClr val="36544F"/>
                </a:solidFill>
              </a:rPr>
              <a:t>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Newsletter-Feld Inhalt Seitenwechsel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Neuer Kommentar: Zeichenzähler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Portionszähler 😊</a:t>
            </a:r>
          </a:p>
          <a:p>
            <a:pPr marL="457200" indent="-457200">
              <a:lnSpc>
                <a:spcPct val="130000"/>
              </a:lnSpc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🕵️‍♂️ Suche bei Tastendruck 😊</a:t>
            </a: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D6422E-2835-7B74-69D3-A543BBB8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3681" y="769544"/>
            <a:ext cx="2822690" cy="21755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0A35C87-12EA-6115-D9EB-9AB5ED1D1726}"/>
              </a:ext>
            </a:extLst>
          </p:cNvPr>
          <p:cNvSpPr txBox="1"/>
          <p:nvPr/>
        </p:nvSpPr>
        <p:spPr>
          <a:xfrm>
            <a:off x="6030720" y="2987743"/>
            <a:ext cx="282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1778B8"/>
                </a:solidFill>
              </a:rPr>
              <a:t>http://localhost:8110</a:t>
            </a:r>
          </a:p>
        </p:txBody>
      </p:sp>
    </p:spTree>
    <p:extLst>
      <p:ext uri="{BB962C8B-B14F-4D97-AF65-F5344CB8AC3E}">
        <p14:creationId xmlns:p14="http://schemas.microsoft.com/office/powerpoint/2010/main" val="91501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 UI/UX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Beste UI/UX: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JS braucht man vielleicht schneller/früher als man häufig denkt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A378B-42DB-622D-292F-E6E1A746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F3B2C38-1047-31D9-DC6E-D16E2F5D0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0B11C4-5DE7-FF4C-6444-631D1E1A4BAD}"/>
              </a:ext>
            </a:extLst>
          </p:cNvPr>
          <p:cNvSpPr/>
          <p:nvPr/>
        </p:nvSpPr>
        <p:spPr>
          <a:xfrm>
            <a:off x="0" y="355028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12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9F98F26-1373-B9C1-82A2-19513A1BB1E1}"/>
              </a:ext>
            </a:extLst>
          </p:cNvPr>
          <p:cNvSpPr/>
          <p:nvPr/>
        </p:nvSpPr>
        <p:spPr>
          <a:xfrm>
            <a:off x="0" y="1677605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für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B9E38A-62F9-ED04-358D-BC14005D5AA2}"/>
              </a:ext>
            </a:extLst>
          </p:cNvPr>
          <p:cNvSpPr/>
          <p:nvPr/>
        </p:nvSpPr>
        <p:spPr>
          <a:xfrm>
            <a:off x="0" y="3000182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Webanwendungen</a:t>
            </a:r>
            <a:endParaRPr lang="de-DE" sz="1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397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929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68589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"Klassisch": Serverseitiges Rendern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E6EAAA-0349-FA36-1BE2-F983B990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1" y="1635040"/>
            <a:ext cx="3069861" cy="33198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09C851A-192D-0371-947B-E0BB5A60DBF4}"/>
              </a:ext>
            </a:extLst>
          </p:cNvPr>
          <p:cNvCxnSpPr>
            <a:cxnSpLocks/>
          </p:cNvCxnSpPr>
          <p:nvPr/>
        </p:nvCxnSpPr>
        <p:spPr>
          <a:xfrm>
            <a:off x="3630955" y="3179036"/>
            <a:ext cx="1701621" cy="0"/>
          </a:xfrm>
          <a:prstGeom prst="straightConnector1">
            <a:avLst/>
          </a:prstGeom>
          <a:ln w="698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C77FE-2E05-9FBF-2CA6-930963DB7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0CE91-5EBC-1047-64FF-F5ADAFD0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321297E-D5F7-5D43-4D8C-3690F7138D11}"/>
              </a:ext>
            </a:extLst>
          </p:cNvPr>
          <p:cNvSpPr txBox="1"/>
          <p:nvPr/>
        </p:nvSpPr>
        <p:spPr>
          <a:xfrm>
            <a:off x="339911" y="883022"/>
            <a:ext cx="587212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46F12C9-FA2B-08EF-A4C7-C8234F8F3EE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555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20177-490B-32D2-3638-628548194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6E2B6A-18EF-910B-7DD1-210C3125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0866045-F0A0-CCA7-D53F-7100BBE649C8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99282A-3C86-2943-E760-C76E52E0B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erzeugt fertige HTML-Seite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werden Links und Formulare genommen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Jede Interaktion erfolgt über Server-</a:t>
            </a:r>
            <a:r>
              <a:rPr lang="de-DE" b="0" dirty="0" err="1">
                <a:solidFill>
                  <a:srgbClr val="36544F"/>
                </a:solidFill>
              </a:rPr>
              <a:t>Roundtrip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Interaktionen wird JavaScript geschrieben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9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3F215-5E28-19E9-CD87-8D3678F93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AAF219-C439-38F7-7C88-14C284A03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9A98389-6E96-1892-AD88-394A1AEB7CB8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3B9C922-33B3-40F3-F6EE-463EE12F510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Technologie Stack zur </a:t>
            </a: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Backend-Framework zum Rendern von HTML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JavaScript-Schnipsel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ist eventuell optional (progressive </a:t>
            </a:r>
            <a:r>
              <a:rPr lang="de-DE" b="0" dirty="0" err="1">
                <a:solidFill>
                  <a:srgbClr val="36544F"/>
                </a:solidFill>
              </a:rPr>
              <a:t>enhancement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976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B14D7-EC07-90BB-2DCC-CDCAB4BDE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6ABB4-3CB7-E419-13EC-51D2C8DD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C35B7E9-4815-7931-4654-88F3B3C13DED}"/>
              </a:ext>
            </a:extLst>
          </p:cNvPr>
          <p:cNvSpPr txBox="1"/>
          <p:nvPr/>
        </p:nvSpPr>
        <p:spPr>
          <a:xfrm>
            <a:off x="339911" y="883022"/>
            <a:ext cx="771717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1: "Klassisch": Serverseitiges Rendern + JS-Schnipsel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60602693-F759-8B6F-2269-00387840D7B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Technologie Stack zur </a:t>
            </a:r>
            <a:r>
              <a:rPr lang="de-DE" dirty="0">
                <a:solidFill>
                  <a:srgbClr val="9E60B8"/>
                </a:solidFill>
              </a:rPr>
              <a:t>Entwicklungszeit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Backend-Sprache (für Frontend-Anteil)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Template-Sprache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</a:t>
            </a: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Evtl. JavaScript-Bib</a:t>
            </a:r>
            <a:r>
              <a:rPr lang="de-DE" b="0" dirty="0">
                <a:solidFill>
                  <a:srgbClr val="36544F"/>
                </a:solidFill>
              </a:rPr>
              <a:t>liothek (Alpine,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309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1E760-D602-B501-1B22-39E0D3CD2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10A0E3-E616-E39E-ECCE-E21E9228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7B0F62-DD58-94AD-DAAC-CC2DA5C3194D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BF6CD06-F06C-D80E-2AE7-2A84BFB74A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Darstellung erfolgt komplett über JavaScript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 spielt untergeordnete Rolle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liefert Daten (z.B. REST/GraphQL), kein HTML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52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8D4CC-63EC-37C7-4B91-938C4B952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AA79BB-89C6-7BAF-C4A6-56D9A0FF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4894A22-8C1A-91A5-47DD-2FEF2B6464FE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30D53B8-C958-2DE2-2BAB-85EDB9C5387B}"/>
              </a:ext>
            </a:extLst>
          </p:cNvPr>
          <p:cNvSpPr txBox="1">
            <a:spLocks/>
          </p:cNvSpPr>
          <p:nvPr/>
        </p:nvSpPr>
        <p:spPr>
          <a:xfrm>
            <a:off x="492311" y="1787440"/>
            <a:ext cx="7806056" cy="3299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de-DE" dirty="0"/>
              <a:t>Technologie Stack zur </a:t>
            </a: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JavaScript, JavaScript, JavaScript (im Browser)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für API</a:t>
            </a:r>
          </a:p>
        </p:txBody>
      </p:sp>
    </p:spTree>
    <p:extLst>
      <p:ext uri="{BB962C8B-B14F-4D97-AF65-F5344CB8AC3E}">
        <p14:creationId xmlns:p14="http://schemas.microsoft.com/office/powerpoint/2010/main" val="1421837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C22D9-55FF-A8D5-AE80-DD576CE5C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8D8B8-1E50-9954-C4E8-36189372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E837CF1-EAA7-B580-063D-DA483E3F471E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C091527-2741-6579-7FEE-538835486090}"/>
              </a:ext>
            </a:extLst>
          </p:cNvPr>
          <p:cNvSpPr txBox="1">
            <a:spLocks/>
          </p:cNvSpPr>
          <p:nvPr/>
        </p:nvSpPr>
        <p:spPr>
          <a:xfrm>
            <a:off x="492311" y="1787440"/>
            <a:ext cx="7806056" cy="3299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de-DE" dirty="0"/>
              <a:t>Technologie Stack zur </a:t>
            </a: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JavaScript, JavaScript, JavaScript (im Browser)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 für API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Unterschied zu Ansatz #1: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JavaScript wird für alles verwendet, auch statische Darstellungen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Kann sich negativ auf die initiale Performance auswirken</a:t>
            </a:r>
          </a:p>
        </p:txBody>
      </p:sp>
    </p:spTree>
    <p:extLst>
      <p:ext uri="{BB962C8B-B14F-4D97-AF65-F5344CB8AC3E}">
        <p14:creationId xmlns:p14="http://schemas.microsoft.com/office/powerpoint/2010/main" val="2845951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3DDA-D2C7-42C4-9A46-8F2E45C4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A5AB45-70F8-1E60-C1DB-6038CAA5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C909C8B-C191-7FC1-3C81-F7F40D04FCEA}"/>
              </a:ext>
            </a:extLst>
          </p:cNvPr>
          <p:cNvSpPr txBox="1"/>
          <p:nvPr/>
        </p:nvSpPr>
        <p:spPr>
          <a:xfrm>
            <a:off x="339911" y="883022"/>
            <a:ext cx="530170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2: Single-Page-Anwendung (SPA)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106D467-02AC-9C75-FC3E-D573FAAD9A5A}"/>
              </a:ext>
            </a:extLst>
          </p:cNvPr>
          <p:cNvSpPr txBox="1">
            <a:spLocks/>
          </p:cNvSpPr>
          <p:nvPr/>
        </p:nvSpPr>
        <p:spPr>
          <a:xfrm>
            <a:off x="492311" y="1787440"/>
            <a:ext cx="7806056" cy="3299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de-DE" dirty="0"/>
              <a:t>Technologie Stack zur </a:t>
            </a:r>
            <a:r>
              <a:rPr lang="de-DE" dirty="0">
                <a:solidFill>
                  <a:srgbClr val="9E60B8"/>
                </a:solidFill>
              </a:rPr>
              <a:t>Entwicklungszeit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Backend-Sprache (für APIs)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(für Frontend-Anteil)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Template-Sprache bzw. SPA-Framework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, Angular, Vue...)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3953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BB8D0-5C8B-595F-A77B-67492F6ED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A76F1F-B944-6C19-D7E1-644750DD4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4CF6C82-BD39-FAA8-80F2-654C266959CA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E18F675-35B5-F4E6-F745-4F2DA070AE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Anwendung ist vollständig in JavaScript geschrieben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läuft mit JavaScript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HTML-Code aus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Server liefert für interaktive Teile JavaScript-Code aus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47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303ED-96D2-7813-8540-9F4A82737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8D340-C97E-53C9-F30C-53F0544A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D890F4E-A53A-965D-B736-221114B8DF73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7CAE1556-FCB1-1EEA-C545-425C7754D0AD}"/>
              </a:ext>
            </a:extLst>
          </p:cNvPr>
          <p:cNvSpPr txBox="1">
            <a:spLocks/>
          </p:cNvSpPr>
          <p:nvPr/>
        </p:nvSpPr>
        <p:spPr>
          <a:xfrm>
            <a:off x="492311" y="1787440"/>
            <a:ext cx="7806056" cy="3299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de-DE" dirty="0"/>
              <a:t>Technologie Stack zur </a:t>
            </a:r>
            <a:r>
              <a:rPr lang="de-DE" dirty="0">
                <a:solidFill>
                  <a:srgbClr val="9E60B8"/>
                </a:solidFill>
              </a:rPr>
              <a:t>Entwicklungszeit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(für Backend und Frontend)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-Framework (Next, </a:t>
            </a:r>
            <a:r>
              <a:rPr lang="de-DE" b="0" dirty="0" err="1">
                <a:solidFill>
                  <a:srgbClr val="36544F"/>
                </a:solidFill>
              </a:rPr>
              <a:t>Nuxt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SvelteKit</a:t>
            </a:r>
            <a:r>
              <a:rPr lang="de-DE" b="0" dirty="0">
                <a:solidFill>
                  <a:srgbClr val="36544F"/>
                </a:solidFill>
              </a:rPr>
              <a:t>, </a:t>
            </a:r>
            <a:r>
              <a:rPr lang="de-DE" b="0" dirty="0" err="1">
                <a:solidFill>
                  <a:srgbClr val="36544F"/>
                </a:solidFill>
              </a:rPr>
              <a:t>Astro</a:t>
            </a:r>
            <a:r>
              <a:rPr lang="de-DE" b="0" dirty="0">
                <a:solidFill>
                  <a:srgbClr val="36544F"/>
                </a:solidFill>
              </a:rPr>
              <a:t>, ...)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4189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43A65-DBBC-CAD7-99C9-9FC5C5A9C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2790EE-C323-728A-531C-52630717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7953EC9-A64D-97B6-D303-A9378D066132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7374AA2-5C6F-01C0-A7F8-086EB18C6BB2}"/>
              </a:ext>
            </a:extLst>
          </p:cNvPr>
          <p:cNvSpPr txBox="1">
            <a:spLocks/>
          </p:cNvSpPr>
          <p:nvPr/>
        </p:nvSpPr>
        <p:spPr>
          <a:xfrm>
            <a:off x="492311" y="1787440"/>
            <a:ext cx="7806056" cy="3299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de-DE" dirty="0"/>
              <a:t>Technologie Stack zur </a:t>
            </a:r>
            <a:r>
              <a:rPr lang="de-DE" dirty="0">
                <a:solidFill>
                  <a:srgbClr val="9E60B8"/>
                </a:solidFill>
              </a:rPr>
              <a:t>Entwicklungszeit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Unterschied zu Ansatz 1: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Die Anwendung wird mit </a:t>
            </a:r>
            <a:r>
              <a:rPr lang="de-DE" sz="2100" u="sng" dirty="0"/>
              <a:t>einer</a:t>
            </a:r>
            <a:r>
              <a:rPr lang="de-DE" sz="2100" dirty="0"/>
              <a:t> Sprache und </a:t>
            </a:r>
            <a:r>
              <a:rPr lang="de-DE" sz="2100" u="sng" dirty="0"/>
              <a:t>einem</a:t>
            </a:r>
            <a:r>
              <a:rPr lang="de-DE" sz="2100" dirty="0"/>
              <a:t> Framework gebaut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Keine Aufteilung in Backend-Sprache und JavaScript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9658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67E8A-B727-8382-298E-1F44F7A12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472B38-5C73-17EE-CAB9-FB1728DB0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82DB285-5F20-FF9A-F407-57284ED7F2F0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1865439A-C337-2860-02CB-20910D92F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Technologie Stack zur </a:t>
            </a: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auf dem Server (z.B. </a:t>
            </a:r>
            <a:r>
              <a:rPr lang="de-DE" b="0" dirty="0" err="1">
                <a:solidFill>
                  <a:srgbClr val="36544F"/>
                </a:solidFill>
              </a:rPr>
              <a:t>Node.js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JavaScript im Browser 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Im Browser </a:t>
            </a:r>
            <a:r>
              <a:rPr lang="de-DE" sz="2100" b="0" dirty="0" err="1">
                <a:solidFill>
                  <a:srgbClr val="36544F"/>
                </a:solidFill>
              </a:rPr>
              <a:t>evt.</a:t>
            </a:r>
            <a:r>
              <a:rPr lang="de-DE" sz="2100" b="0" dirty="0">
                <a:solidFill>
                  <a:srgbClr val="36544F"/>
                </a:solidFill>
              </a:rPr>
              <a:t> optional (</a:t>
            </a:r>
            <a:r>
              <a:rPr lang="de-DE" sz="2100" b="0" dirty="0" err="1">
                <a:solidFill>
                  <a:srgbClr val="36544F"/>
                </a:solidFill>
              </a:rPr>
              <a:t>progessive</a:t>
            </a:r>
            <a:r>
              <a:rPr lang="de-DE" sz="2100" b="0" dirty="0">
                <a:solidFill>
                  <a:srgbClr val="36544F"/>
                </a:solidFill>
              </a:rPr>
              <a:t> </a:t>
            </a:r>
            <a:r>
              <a:rPr lang="de-DE" sz="2100" b="0" dirty="0" err="1">
                <a:solidFill>
                  <a:srgbClr val="36544F"/>
                </a:solidFill>
              </a:rPr>
              <a:t>enhancement</a:t>
            </a:r>
            <a:r>
              <a:rPr lang="de-DE" sz="2100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49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DEC25-62A8-FFA7-E90B-20EE79F47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150A1-249B-D80E-8EBB-984E1B08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6A767E4-D904-2BD8-90C6-E9B0215269F5}"/>
              </a:ext>
            </a:extLst>
          </p:cNvPr>
          <p:cNvSpPr txBox="1"/>
          <p:nvPr/>
        </p:nvSpPr>
        <p:spPr>
          <a:xfrm>
            <a:off x="339911" y="883022"/>
            <a:ext cx="628261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Ansatz 3: 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Fullstack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-Anwendung (mit 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E1B661D0-C6C3-CCA9-6A9D-3ED1ED583F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9911" y="1635040"/>
            <a:ext cx="7806056" cy="3299951"/>
          </a:xfr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Technologie Stack zur </a:t>
            </a: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Vergleichbar mit Ansatz #1: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JavaScript im Browser nur dort, wo notwendig 🥳</a:t>
            </a:r>
          </a:p>
          <a:p>
            <a:pPr>
              <a:lnSpc>
                <a:spcPct val="130000"/>
              </a:lnSpc>
            </a:pPr>
            <a:endParaRPr lang="de-DE" sz="24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50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B909-8717-86DA-5CBA-833618007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7A9AB-58C4-2E30-4D56-718287D1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769C91A-842F-72F4-EEBA-B2E857FB3E89}"/>
              </a:ext>
            </a:extLst>
          </p:cNvPr>
          <p:cNvSpPr txBox="1"/>
          <p:nvPr/>
        </p:nvSpPr>
        <p:spPr>
          <a:xfrm>
            <a:off x="339911" y="883022"/>
            <a:ext cx="186461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...und HTMX?</a:t>
            </a:r>
          </a:p>
        </p:txBody>
      </p:sp>
    </p:spTree>
    <p:extLst>
      <p:ext uri="{BB962C8B-B14F-4D97-AF65-F5344CB8AC3E}">
        <p14:creationId xmlns:p14="http://schemas.microsoft.com/office/powerpoint/2010/main" val="492283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5703F-64A7-FDF5-2AB0-890C897B2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D3884-2D50-CA8C-3A8F-59BF0064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656CE20-AFD3-2840-AC42-F98797F504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666075"/>
            <a:ext cx="8597612" cy="4038659"/>
          </a:xfrm>
        </p:spPr>
        <p:txBody>
          <a:bodyPr>
            <a:no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de-DE" dirty="0"/>
              <a:t>HTMX ist eine </a:t>
            </a:r>
            <a:r>
              <a:rPr lang="de-DE" dirty="0">
                <a:solidFill>
                  <a:srgbClr val="9E60B8"/>
                </a:solidFill>
              </a:rPr>
              <a:t>JavaScript</a:t>
            </a:r>
            <a:r>
              <a:rPr lang="de-DE" dirty="0"/>
              <a:t>-Bibliothek</a:t>
            </a: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 marL="0" indent="0">
              <a:lnSpc>
                <a:spcPct val="130000"/>
              </a:lnSpc>
              <a:buNone/>
            </a:pPr>
            <a:endParaRPr lang="de-DE" dirty="0">
              <a:solidFill>
                <a:srgbClr val="9E60B8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Versprechen: Aktualisierung der Darstellung ohne selbst JavaScript </a:t>
            </a:r>
            <a:r>
              <a:rPr lang="de-DE" dirty="0">
                <a:solidFill>
                  <a:srgbClr val="36544F"/>
                </a:solidFill>
              </a:rPr>
              <a:t>schreiben</a:t>
            </a:r>
            <a:r>
              <a:rPr lang="de-DE" b="0" dirty="0">
                <a:solidFill>
                  <a:srgbClr val="36544F"/>
                </a:solidFill>
              </a:rPr>
              <a:t> zu müssen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(stattdessen "</a:t>
            </a:r>
            <a:r>
              <a:rPr lang="de-DE" b="0" dirty="0" err="1">
                <a:solidFill>
                  <a:srgbClr val="36544F"/>
                </a:solidFill>
              </a:rPr>
              <a:t>hypertext</a:t>
            </a:r>
            <a:r>
              <a:rPr lang="de-DE" b="0" dirty="0">
                <a:solidFill>
                  <a:srgbClr val="36544F"/>
                </a:solidFill>
              </a:rPr>
              <a:t>" </a:t>
            </a:r>
            <a:r>
              <a:rPr lang="de-DE" sz="1800" b="0" dirty="0">
                <a:solidFill>
                  <a:srgbClr val="36544F"/>
                </a:solidFill>
              </a:rPr>
              <a:t>🤔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Passt zur Variante 1 (serverseitige Anwendungen)</a:t>
            </a: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263E4B0-4E33-AFD5-93C8-35526BB4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486" y="1302202"/>
            <a:ext cx="5761028" cy="164995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4028B3F-DEFD-84B5-F6F5-52895368045E}"/>
              </a:ext>
            </a:extLst>
          </p:cNvPr>
          <p:cNvSpPr txBox="1"/>
          <p:nvPr/>
        </p:nvSpPr>
        <p:spPr>
          <a:xfrm rot="5400000">
            <a:off x="6810605" y="2543622"/>
            <a:ext cx="15454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100" dirty="0">
                <a:solidFill>
                  <a:srgbClr val="1778B8"/>
                </a:solidFill>
              </a:rPr>
              <a:t>https://</a:t>
            </a:r>
            <a:r>
              <a:rPr lang="de-DE" sz="1100" dirty="0" err="1">
                <a:solidFill>
                  <a:srgbClr val="1778B8"/>
                </a:solidFill>
              </a:rPr>
              <a:t>htmx.org</a:t>
            </a:r>
            <a:r>
              <a:rPr lang="de-DE" sz="1100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C768D10-93EF-0739-AF1A-2D3396E4D914}"/>
              </a:ext>
            </a:extLst>
          </p:cNvPr>
          <p:cNvSpPr/>
          <p:nvPr/>
        </p:nvSpPr>
        <p:spPr>
          <a:xfrm>
            <a:off x="3923027" y="2127181"/>
            <a:ext cx="696014" cy="2670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641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Andere Aktualisierungen der UI gehen mit HTMX nicht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 – Der Server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nimmt (Ajax-)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entgegen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sind per HTTP Header zu identifizieren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liefert dann HTML-Schnipsel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die Schnipsel erzeugt werden, entscheidet der Server frei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F2FEA0-6736-9CA2-516D-D6197487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884AA-5AF4-07C5-4C8D-F4CDC2F47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740EC-E242-5578-99DC-9E4C18220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44EA85-D500-54B5-CF7C-A1677DC0D46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–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E082A45-2072-CA61-9F2A-17B8D17363E4}"/>
              </a:ext>
            </a:extLst>
          </p:cNvPr>
          <p:cNvSpPr txBox="1"/>
          <p:nvPr/>
        </p:nvSpPr>
        <p:spPr>
          <a:xfrm>
            <a:off x="653772" y="1590238"/>
            <a:ext cx="4159691" cy="2944011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-trigger, </a:t>
            </a:r>
            <a:r>
              <a:rPr lang="de-DE" b="1" dirty="0" err="1">
                <a:solidFill>
                  <a:srgbClr val="B04432"/>
                </a:solidFill>
              </a:rPr>
              <a:t>hx-get</a:t>
            </a:r>
            <a:r>
              <a:rPr lang="de-DE" b="1" dirty="0">
                <a:solidFill>
                  <a:srgbClr val="B04432"/>
                </a:solidFill>
              </a:rPr>
              <a:t> und </a:t>
            </a: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-target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978300-17DB-62DC-B1E3-9C0C277F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29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http://localhost:8080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445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>
              <a:lnSpc>
                <a:spcPct val="130000"/>
              </a:lnSpc>
            </a:pPr>
            <a:r>
              <a:rPr lang="de-DE" sz="8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6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6930161" y="1889962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👩‍🍳</a:t>
            </a:r>
            <a:endParaRPr lang="de-DE" sz="7200" dirty="0"/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 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 und </a:t>
            </a:r>
            <a:r>
              <a:rPr lang="de-DE" dirty="0" err="1"/>
              <a:t>Techstack</a:t>
            </a:r>
            <a:r>
              <a:rPr lang="de-DE" dirty="0"/>
              <a:t> </a:t>
            </a:r>
            <a:r>
              <a:rPr lang="de-DE" dirty="0" err="1"/>
              <a:t>Recipify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2242CD-C1CA-5A52-2A2D-20AC94FC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461" y="1156154"/>
            <a:ext cx="6349447" cy="382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8B69-6B9F-B216-1781-2B06705E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BED34-F39C-D4DC-F0D3-D1501F7AE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E2B2E7-EA54-84C9-4FB9-BE9F1DB76D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Formulare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werden die Daten gesendet?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Was kommt als Antwort?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</a:t>
            </a:r>
            <a:r>
              <a:rPr lang="de-DE" b="0" dirty="0" err="1">
                <a:solidFill>
                  <a:srgbClr val="36544F"/>
                </a:solidFill>
              </a:rPr>
              <a:t>disablen</a:t>
            </a:r>
            <a:r>
              <a:rPr lang="de-DE" b="0" dirty="0">
                <a:solidFill>
                  <a:srgbClr val="36544F"/>
                </a:solidFill>
              </a:rPr>
              <a:t> wir das Formular?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setzen wir eine (Fehler-)Meldung zurück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NewsletterRegistration.jte</a:t>
            </a:r>
            <a:r>
              <a:rPr lang="de-DE" sz="1800" b="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 / .</a:t>
            </a:r>
            <a:r>
              <a:rPr lang="de-DE" sz="1800" b="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tsx</a:t>
            </a:r>
            <a:endParaRPr lang="de-DE" b="0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C1E09C-B627-A88F-A24D-8609A7EC0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8" y="3760439"/>
            <a:ext cx="7242083" cy="7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316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84A96-D9F7-4EA3-E237-A12AF730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FEA311-BBF1-8083-9850-D3B2785F1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6A5741-3B2B-A277-FF04-EA0D8A2C63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A1CEFD-338A-3F02-89BF-62D390525B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E7F8F-0490-E193-C435-FAC84DF62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585132-E683-DCBE-E14B-B401F5970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52BFE2-11E2-2307-B6A0-656E12DB57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942704-9621-876A-0206-20B440AA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236"/>
          <a:stretch/>
        </p:blipFill>
        <p:spPr>
          <a:xfrm>
            <a:off x="187569" y="2539149"/>
            <a:ext cx="2816572" cy="62856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4DB8005-E933-1EBD-685D-7708D9E3B4FD}"/>
              </a:ext>
            </a:extLst>
          </p:cNvPr>
          <p:cNvCxnSpPr>
            <a:cxnSpLocks/>
          </p:cNvCxnSpPr>
          <p:nvPr/>
        </p:nvCxnSpPr>
        <p:spPr>
          <a:xfrm>
            <a:off x="3204594" y="3009449"/>
            <a:ext cx="2155971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9C24D3F4-9689-5FDF-921D-A4D4A11131E4}"/>
              </a:ext>
            </a:extLst>
          </p:cNvPr>
          <p:cNvSpPr txBox="1"/>
          <p:nvPr/>
        </p:nvSpPr>
        <p:spPr>
          <a:xfrm>
            <a:off x="3204593" y="2490190"/>
            <a:ext cx="215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20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20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</a:t>
            </a:r>
            <a:endParaRPr lang="de-DE" sz="2000" dirty="0">
              <a:solidFill>
                <a:srgbClr val="B58900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13AD7FD-CFF7-B6D2-F843-2EF08C4E8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338" y="1302942"/>
            <a:ext cx="2816572" cy="33183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20553A87-26DC-69FD-6828-A95A2C23555E}"/>
              </a:ext>
            </a:extLst>
          </p:cNvPr>
          <p:cNvSpPr/>
          <p:nvPr/>
        </p:nvSpPr>
        <p:spPr>
          <a:xfrm>
            <a:off x="5605928" y="2023195"/>
            <a:ext cx="2682395" cy="2598055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638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A6FE-9066-7441-632C-411B39C80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4842A2-4BC6-D130-93DF-B3A528B65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6F080A-3241-606D-7480-A8C47966A0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5D57CCB-8C20-03F7-2C41-E287E05B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2C6F43-7263-0474-3A10-3FBE33B776AE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6BBCCCC-F972-7A68-4D7E-53E26D269F8E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616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02919-D26F-AA6A-4849-0F228EA0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4847FE-D845-886C-1899-D5E3CC6C0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AB6CEF-6596-7BA9-FE8B-0740087BE4E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83FEF4F-68FA-3B44-D365-3AD0A07A4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A5F50DF-834C-B40A-3238-806B152FF460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6C023FD-E4BF-C61E-98A0-07A56B1E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E21E64F-605F-AEE9-76CF-AAC8F548183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E848B0E-C107-AC85-C8C9-A0B1F25CEEAD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EB751D9-254B-D95C-E6DD-79600D3CC64C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0766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9794F-875B-7B3D-287C-063EB4301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5F9607-02E3-4711-8DBA-6F1F68981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FA479-ECAC-DFFD-A5E0-3445897670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39627D-AC36-8D0D-2BD6-8450048A05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56B1EF6-6056-4E2C-7173-A8E54E84093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06229C-BEAD-E231-FD0A-BA410A63A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866879C4-A0C6-CE93-90A1-3900E0F026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3D12AD2-6E90-40A9-A9BF-7D43AB7AF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28B18CC-F743-B365-EEDB-E2900D72C26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CE55FEE-A037-F747-BB5A-7E31D91D208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E73F284-C61D-74DA-FB7A-356157A8A475}"/>
              </a:ext>
            </a:extLst>
          </p:cNvPr>
          <p:cNvCxnSpPr>
            <a:cxnSpLocks/>
          </p:cNvCxnSpPr>
          <p:nvPr/>
        </p:nvCxnSpPr>
        <p:spPr>
          <a:xfrm>
            <a:off x="2147581" y="2397052"/>
            <a:ext cx="91983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3213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B7DF-AB33-5EA4-E3FC-F8500A19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2038DF-2633-CED9-A18F-2D89F62A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3A56A5-99EA-48BA-5ADE-FC7CBE3194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D3877E-6990-8901-6C18-AB84392E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D8357C5-F4AC-94A0-B784-3BC206EDE522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A9B1A85-3C0C-8A0C-86C5-5E5F7A87E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BEAE554-D054-A1A9-AE7B-22961B48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42BC9F1-C965-EF0D-9967-4B3D3A10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F35C544-A5B7-7CC4-014D-C3316349EC4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E402DBE-9001-8A4D-81BA-5B2EF57D160A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7A65531-4305-37C7-7ECC-A7E4EDD3F289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C5BA100-7B23-8A61-6BD2-593B58DC20F6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475CC0-22F7-B1C2-22C1-0CBD5A9A95AF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731670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29C2F-310E-A0AF-35CC-208BB05D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2E38D-32D7-FF79-034B-F2C7CA3B7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849B4B9-7D49-B06D-570D-10DA9A8CB4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774CC18-60ED-C23E-FC63-DD0AEA1F4D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52F538A-DDAA-43B2-4302-E346B5075CFF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4EF7CC-1335-B5CA-9147-26050006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76" y="3096172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388ED62-A3D5-D402-28FC-29DCC87D32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6383626" y="769544"/>
            <a:ext cx="2113245" cy="232662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769079E-747A-7EED-D746-61F2DD88B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940" y="1441460"/>
            <a:ext cx="2100026" cy="19456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79E69A85-7D34-4D5F-148D-77A2548CEE45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64F7F4A-C9FD-9857-BE2D-6E7E44F791C6}"/>
              </a:ext>
            </a:extLst>
          </p:cNvPr>
          <p:cNvCxnSpPr>
            <a:cxnSpLocks/>
          </p:cNvCxnSpPr>
          <p:nvPr/>
        </p:nvCxnSpPr>
        <p:spPr>
          <a:xfrm flipV="1">
            <a:off x="5792012" y="2966434"/>
            <a:ext cx="935959" cy="167889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068F052-DF8E-A09C-100D-DD93D926B7A8}"/>
              </a:ext>
            </a:extLst>
          </p:cNvPr>
          <p:cNvCxnSpPr>
            <a:cxnSpLocks/>
          </p:cNvCxnSpPr>
          <p:nvPr/>
        </p:nvCxnSpPr>
        <p:spPr>
          <a:xfrm>
            <a:off x="5805182" y="4645329"/>
            <a:ext cx="1275126" cy="2035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B4685DF4-E60C-3106-7927-F78BE861C91C}"/>
              </a:ext>
            </a:extLst>
          </p:cNvPr>
          <p:cNvSpPr txBox="1"/>
          <p:nvPr/>
        </p:nvSpPr>
        <p:spPr>
          <a:xfrm>
            <a:off x="5163994" y="4373578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2F84316-21FB-E0ED-BB0F-4548264259D6}"/>
              </a:ext>
            </a:extLst>
          </p:cNvPr>
          <p:cNvSpPr txBox="1"/>
          <p:nvPr/>
        </p:nvSpPr>
        <p:spPr>
          <a:xfrm>
            <a:off x="3067420" y="3628375"/>
            <a:ext cx="3003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192673-2393-79D2-0F8D-48C8FBD2DF0C}"/>
              </a:ext>
            </a:extLst>
          </p:cNvPr>
          <p:cNvSpPr txBox="1"/>
          <p:nvPr/>
        </p:nvSpPr>
        <p:spPr>
          <a:xfrm>
            <a:off x="6810882" y="2994009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B459FF5-2F14-C825-E9C5-07EE5B8D333F}"/>
              </a:ext>
            </a:extLst>
          </p:cNvPr>
          <p:cNvSpPr txBox="1"/>
          <p:nvPr/>
        </p:nvSpPr>
        <p:spPr>
          <a:xfrm>
            <a:off x="6691329" y="4373578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C000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388869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C5CB4-4B8A-7306-E08C-6C65C8956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1F8E92-856F-B80C-02CF-A357C372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4AB280-0A82-5269-B879-F0E68C6E4E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3C8890-0FFE-38D6-F0EA-FC7B6AAA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6E16747-2286-FB93-A6B6-18BC12163319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5E33845-9C63-B05D-BA55-06482786B523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5159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7582C-C176-9CCF-2996-37C7B57A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E1D85E-2752-A2CF-A190-633BAA30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AE796D-7569-EBB1-D415-05EAC00F1A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C01EDA-A560-7DE6-1CD7-BD47E820C3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A38109-7E12-AAA2-91F1-BEC139044636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B310F5-DDDF-204E-721B-4FFAC53BD8A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27D79EB-EC0E-92C5-CC06-E8DCD3D909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826762-3F47-65EF-CCAF-2041493C741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7160459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2849B-2C86-F369-E497-9F6F8A7AF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F4F49-3E57-85E5-0726-9BC9FB319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03468B-78EE-A1C1-166D-3F420EAB21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667CFC-8D75-6DF0-690A-C7F7CB18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5508C80-76AB-0277-CB0F-5040269365E8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9C1FD4A-92EA-58C3-F036-7C479A5110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5291A20-F4F1-D5B4-1DA3-8A251678CE1D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F4BA1BE-99E9-7FE8-59A4-F6C9A49F55D3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2CAC40B-1E1A-0C5F-742B-AC1125E6B5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AB02D2F-7506-C7E7-6626-82705EF5BF5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201651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CAC4C-4554-E136-AC2F-B68EAEC63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EC2F0-DDDF-1E0E-0DA0-87AFC1706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A7ED4E-1E95-BAA7-B884-73443F953FF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C703AD3-1E4C-6961-0A4E-8C5050CAFD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F9A4D5F-ED5F-7269-33E7-053A20E332CD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4E640A8-4F26-D1E4-6665-B534B6F4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3E1DD30-584B-E4F1-BB5E-AF8327FB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F4C8593-BA90-435C-6227-9DC0FCCA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2D378D-BEEA-6E3C-7108-4706D9DB19DC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B69DEE4-9738-4AAF-7953-3C65164F182E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36F89F3C-B8DE-C9B1-1E33-DE99C34B53EF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0077E0-FBF8-8822-09DF-21A0755CA55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42DEA56-B09E-07C1-B892-E96866A68E2C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D4D56E-1A7A-1E05-FB17-BED8F706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743575B3-6748-89CE-081E-45674BABCC39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2678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AAC0C-9EC1-2921-BB2B-70BDB2AC6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640BFE-53B7-A651-F9DC-C2BCD1F6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E4C25C-D6F4-6279-096F-9CC6558218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F37D57-2831-BDB9-5493-F22A07DFD0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2ECF45-43B3-0BF6-1840-DE64A5645585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BB75F2-9688-A3DC-98C1-F8C6DBEF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7CAD954-E4C4-4385-36CC-76A23336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9F4711F2-74A8-BCD3-C43C-7500E492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18D75E-E567-7E52-4D81-CCC50D162D0B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4BC4CC36-42B9-C3A1-3CBA-489733E7B506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96F3F18E-E016-3B76-26F7-23D14CF62DE3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A11F8500-07DB-D8E5-DA8A-FB2F87E52165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5D7D20-AC6D-F897-DFA5-3EF4B43B7409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555260C-38AC-A1F4-892B-D47449A9AF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B9CE76D-2B7D-CD50-1CD2-DB4E9E52B616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14CB0FB0-1571-FCB4-7B52-3C6ECF06D872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4A5EFA5-431D-AC75-7189-ABD64CF7987D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79E9B795-B1B1-1B75-8AFD-8B61B51ECAE6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39976681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BF686-B99E-B686-51B3-A1082A6FC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0ACAF8-A0FC-C820-BDA9-A07452A8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2FB358-9297-3078-0C45-CD21DBB51C4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098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Bestehende Darstellung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ABD595D-914A-F219-451B-92EC5464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/>
          <a:stretch/>
        </p:blipFill>
        <p:spPr>
          <a:xfrm>
            <a:off x="284631" y="1441460"/>
            <a:ext cx="1746199" cy="192251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80136EE-759E-ADD1-032B-9788EFCE5497}"/>
              </a:ext>
            </a:extLst>
          </p:cNvPr>
          <p:cNvSpPr txBox="1"/>
          <p:nvPr/>
        </p:nvSpPr>
        <p:spPr>
          <a:xfrm>
            <a:off x="284631" y="3605282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9556AB-D12A-8AB4-C0B3-7CC6632A7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612" y="2715157"/>
            <a:ext cx="2100026" cy="194561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3EF1B-DF5D-84AC-1156-F55D40F6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94" b="13544"/>
          <a:stretch/>
        </p:blipFill>
        <p:spPr>
          <a:xfrm>
            <a:off x="6383626" y="769545"/>
            <a:ext cx="2113245" cy="194561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B1C968-0F86-3F88-2DDB-5F39801FA8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03"/>
          <a:stretch/>
        </p:blipFill>
        <p:spPr>
          <a:xfrm>
            <a:off x="3153940" y="2516429"/>
            <a:ext cx="2100026" cy="155254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C130455-FFD8-848A-AAE0-3FA49AEA7097}"/>
              </a:ext>
            </a:extLst>
          </p:cNvPr>
          <p:cNvSpPr/>
          <p:nvPr/>
        </p:nvSpPr>
        <p:spPr>
          <a:xfrm>
            <a:off x="637019" y="2966434"/>
            <a:ext cx="802197" cy="548554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BACABDD5-FCAE-6DC5-3A98-022F7ABC74E3}"/>
              </a:ext>
            </a:extLst>
          </p:cNvPr>
          <p:cNvCxnSpPr>
            <a:cxnSpLocks/>
          </p:cNvCxnSpPr>
          <p:nvPr/>
        </p:nvCxnSpPr>
        <p:spPr>
          <a:xfrm flipV="1">
            <a:off x="5928825" y="4454554"/>
            <a:ext cx="1176650" cy="200209"/>
          </a:xfrm>
          <a:prstGeom prst="straightConnector1">
            <a:avLst/>
          </a:prstGeom>
          <a:ln w="44450">
            <a:solidFill>
              <a:srgbClr val="5AB8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8803B8E-806B-6403-307E-BB551F9DE04E}"/>
              </a:ext>
            </a:extLst>
          </p:cNvPr>
          <p:cNvSpPr txBox="1"/>
          <p:nvPr/>
        </p:nvSpPr>
        <p:spPr>
          <a:xfrm>
            <a:off x="5325244" y="4373956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👍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97363D1-FC22-BCA2-22EA-61EEC2CD92DC}"/>
              </a:ext>
            </a:extLst>
          </p:cNvPr>
          <p:cNvSpPr txBox="1"/>
          <p:nvPr/>
        </p:nvSpPr>
        <p:spPr>
          <a:xfrm>
            <a:off x="3067420" y="4061599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-target="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result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beforeend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170A21-28EF-0AF8-3E53-D6C8707388A7}"/>
              </a:ext>
            </a:extLst>
          </p:cNvPr>
          <p:cNvSpPr txBox="1"/>
          <p:nvPr/>
        </p:nvSpPr>
        <p:spPr>
          <a:xfrm>
            <a:off x="6383626" y="4652625"/>
            <a:ext cx="246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GET /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search?page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</a:t>
            </a:r>
            <a:r>
              <a:rPr lang="de-DE" sz="16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3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8079A0D-D933-773A-24F5-73025CDB6B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7890"/>
          <a:stretch/>
        </p:blipFill>
        <p:spPr>
          <a:xfrm>
            <a:off x="3153940" y="1454785"/>
            <a:ext cx="2100026" cy="338554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C35D5EC-F64B-B59C-1961-BD95098862B7}"/>
              </a:ext>
            </a:extLst>
          </p:cNvPr>
          <p:cNvSpPr txBox="1"/>
          <p:nvPr/>
        </p:nvSpPr>
        <p:spPr>
          <a:xfrm>
            <a:off x="3079434" y="1816330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id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moreButton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  <a:p>
            <a:pPr algn="l"/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hx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-swap-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oob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="</a:t>
            </a:r>
            <a:r>
              <a:rPr lang="de-DE" sz="1600" dirty="0" err="1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true</a:t>
            </a:r>
            <a:r>
              <a:rPr lang="de-DE" sz="1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"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86FE362-65D5-7928-E2CB-60C83DF0E330}"/>
              </a:ext>
            </a:extLst>
          </p:cNvPr>
          <p:cNvCxnSpPr>
            <a:cxnSpLocks/>
          </p:cNvCxnSpPr>
          <p:nvPr/>
        </p:nvCxnSpPr>
        <p:spPr>
          <a:xfrm flipH="1" flipV="1">
            <a:off x="5403848" y="2159495"/>
            <a:ext cx="446667" cy="47956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1E015A4-9DF8-B64E-58CD-6CB5DE4B00E1}"/>
              </a:ext>
            </a:extLst>
          </p:cNvPr>
          <p:cNvCxnSpPr>
            <a:cxnSpLocks/>
          </p:cNvCxnSpPr>
          <p:nvPr/>
        </p:nvCxnSpPr>
        <p:spPr>
          <a:xfrm flipH="1">
            <a:off x="5325244" y="3173271"/>
            <a:ext cx="557048" cy="895707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88DB186F-3579-FC53-B49F-1F016ACABC04}"/>
              </a:ext>
            </a:extLst>
          </p:cNvPr>
          <p:cNvSpPr txBox="1"/>
          <p:nvPr/>
        </p:nvSpPr>
        <p:spPr>
          <a:xfrm>
            <a:off x="5659588" y="2639059"/>
            <a:ext cx="56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3600" dirty="0">
                <a:solidFill>
                  <a:srgbClr val="B58900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😱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60AA31-6761-0951-FDAE-C198585B3B2B}"/>
              </a:ext>
            </a:extLst>
          </p:cNvPr>
          <p:cNvSpPr txBox="1"/>
          <p:nvPr/>
        </p:nvSpPr>
        <p:spPr>
          <a:xfrm>
            <a:off x="251037" y="4185139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FindMoreButton.jte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99472D06-6CBE-9F7A-23EC-B2F4723ABA35}"/>
              </a:ext>
            </a:extLst>
          </p:cNvPr>
          <p:cNvSpPr txBox="1"/>
          <p:nvPr/>
        </p:nvSpPr>
        <p:spPr>
          <a:xfrm>
            <a:off x="251037" y="4611108"/>
            <a:ext cx="239039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RecipeSearch.tsx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441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6334-9055-87DA-2932-F79A8345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FF387-F5A9-FFCB-1623-0CF5A289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AD566146-BBCC-9362-8C0F-25E23938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802" y="1398108"/>
            <a:ext cx="4729530" cy="3116825"/>
          </a:xfrm>
          <a:prstGeom prst="rect">
            <a:avLst/>
          </a:prstGeom>
        </p:spPr>
      </p:pic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5D1E445D-FE47-53B8-4DFE-03CF0D83D585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5418359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Parallele </a:t>
            </a:r>
            <a:r>
              <a:rPr lang="de-DE" dirty="0" err="1"/>
              <a:t>Requests</a:t>
            </a:r>
            <a:endParaRPr lang="de-DE" dirty="0"/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🕵️‍♂️ Netzwerk-Tab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673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4DBAE-F8C2-5023-A2A6-11DDC30D5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5686EB-309F-A2D1-E79C-0EF3BDFC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BED1EDE-B563-7522-4A74-DBEA84F9E80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Beim Aufruf der Rezept-Seite soll der Rahmen unverändert bleiben</a:t>
            </a:r>
          </a:p>
          <a:p>
            <a:pPr>
              <a:buFontTx/>
              <a:buChar char="-"/>
            </a:pPr>
            <a:r>
              <a:rPr lang="de-DE" dirty="0"/>
              <a:t> 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AD9DDA8-F6F8-B860-5785-01E94F0D0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61" y="2068168"/>
            <a:ext cx="3886199" cy="256105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D434D84-F705-75E2-3C87-A94E7EFF1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33" y="2068168"/>
            <a:ext cx="3886198" cy="2561058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54471FD-3568-8D99-34EA-1302F35AED1A}"/>
              </a:ext>
            </a:extLst>
          </p:cNvPr>
          <p:cNvCxnSpPr>
            <a:cxnSpLocks/>
          </p:cNvCxnSpPr>
          <p:nvPr/>
        </p:nvCxnSpPr>
        <p:spPr>
          <a:xfrm>
            <a:off x="4294433" y="3311452"/>
            <a:ext cx="701637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A5C9725-C368-F23A-637A-B70D2B966B50}"/>
              </a:ext>
            </a:extLst>
          </p:cNvPr>
          <p:cNvSpPr/>
          <p:nvPr/>
        </p:nvSpPr>
        <p:spPr>
          <a:xfrm>
            <a:off x="2495649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27E50E6-47CB-CDC3-EBDA-26465EE716DB}"/>
              </a:ext>
            </a:extLst>
          </p:cNvPr>
          <p:cNvSpPr/>
          <p:nvPr/>
        </p:nvSpPr>
        <p:spPr>
          <a:xfrm>
            <a:off x="7326067" y="2350208"/>
            <a:ext cx="850525" cy="221542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913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91ACB-5213-856F-A0D5-255F1AD30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DBEFD5-F655-4581-2855-DB9290C71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8ACBF1C2-ABEE-F9FD-9C08-5648B1027BC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45876-1176-9D0F-BEBD-CBE76A842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C04A527-44FF-E5D0-158D-BDB5707B1326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1975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2E208-2CD6-D2A5-EAF9-D87E0FB69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544B1-9D3A-18A4-0E77-0383E4EA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C6EEDAC1-F13A-7FB6-4FE7-1F363761FEE1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verhält sich automatisch richtig: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Identischer Code</a:t>
            </a:r>
          </a:p>
          <a:p>
            <a:pPr lvl="1">
              <a:buFontTx/>
              <a:buChar char="-"/>
            </a:pPr>
            <a:r>
              <a:rPr lang="de-DE" sz="2100" b="0" dirty="0" err="1">
                <a:solidFill>
                  <a:srgbClr val="36544F"/>
                </a:solidFill>
              </a:rPr>
              <a:t>Fullpage</a:t>
            </a:r>
            <a:r>
              <a:rPr lang="de-DE" sz="2100" b="0" dirty="0">
                <a:solidFill>
                  <a:srgbClr val="36544F"/>
                </a:solidFill>
              </a:rPr>
              <a:t> Request</a:t>
            </a:r>
          </a:p>
          <a:p>
            <a:pPr lvl="1">
              <a:buFontTx/>
              <a:buChar char="-"/>
            </a:pPr>
            <a:r>
              <a:rPr lang="de-DE" sz="2100" dirty="0" err="1"/>
              <a:t>Incremental</a:t>
            </a:r>
            <a:r>
              <a:rPr lang="de-DE" sz="2100" dirty="0"/>
              <a:t> 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826E77A-B9D6-DFB0-6C6D-E4FC80B26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17" y="948448"/>
            <a:ext cx="3231492" cy="138231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B7CAFF5-7F87-7854-EC96-A36E9F6CE413}"/>
              </a:ext>
            </a:extLst>
          </p:cNvPr>
          <p:cNvSpPr txBox="1"/>
          <p:nvPr/>
        </p:nvSpPr>
        <p:spPr>
          <a:xfrm>
            <a:off x="5203518" y="3116777"/>
            <a:ext cx="280397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D285CCB-0613-C64B-01D1-449A28C2F18B}"/>
              </a:ext>
            </a:extLst>
          </p:cNvPr>
          <p:cNvSpPr txBox="1"/>
          <p:nvPr/>
        </p:nvSpPr>
        <p:spPr>
          <a:xfrm>
            <a:off x="5203517" y="2402006"/>
            <a:ext cx="2028119" cy="253916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(</a:t>
            </a:r>
            <a:r>
              <a:rPr lang="de-DE" sz="105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RecipeSummaryCard.tsx</a:t>
            </a:r>
            <a:r>
              <a:rPr lang="de-DE" sz="105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ED5893B-DD0D-EAD3-4D8A-F19127D06F64}"/>
              </a:ext>
            </a:extLst>
          </p:cNvPr>
          <p:cNvSpPr txBox="1"/>
          <p:nvPr/>
        </p:nvSpPr>
        <p:spPr>
          <a:xfrm>
            <a:off x="5203517" y="3662984"/>
            <a:ext cx="2666114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layout.tsx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3524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5D74B-16B8-DC5D-5902-345C86787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AF8F51-EE14-78E5-3053-E52A4763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0FC3BA2-8513-D6BB-9040-34B309EBD6C2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42761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D1FCD-5C42-105C-AB55-340FB1279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FBF5E-BDCA-ABD9-89AE-BF15F154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4AC4278B-CA1B-5C9E-E0B0-B24BC045E256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51C4581-D3CB-B9A9-8A7A-BE70CFABA356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4606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F658C-BB67-272F-03FE-43834DBA9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A3610F-4D8A-D230-4860-75699AB92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AA0DAF4A-445B-1976-3F90-E22F6358E79F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SPA-like Seitenwechsel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dirty="0"/>
              <a:t>Link</a:t>
            </a:r>
            <a:r>
              <a:rPr lang="de-DE" b="0" dirty="0">
                <a:solidFill>
                  <a:srgbClr val="36544F"/>
                </a:solidFill>
              </a:rPr>
              <a:t> muss entsprechend ausgezeichnet werden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mit und ohne JS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nur Content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Aktualisieren der URL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endParaRPr lang="de-DE" sz="2100" dirty="0"/>
          </a:p>
          <a:p>
            <a:pPr marL="171450" lvl="1">
              <a:spcBef>
                <a:spcPts val="750"/>
              </a:spcBef>
              <a:buFontTx/>
              <a:buChar char="-"/>
            </a:pPr>
            <a:r>
              <a:rPr lang="de-DE" sz="2100" dirty="0"/>
              <a:t>"</a:t>
            </a:r>
            <a:r>
              <a:rPr lang="de-DE" sz="2100" dirty="0">
                <a:solidFill>
                  <a:srgbClr val="FB8E20"/>
                </a:solidFill>
              </a:rPr>
              <a:t>Controller</a:t>
            </a:r>
            <a:r>
              <a:rPr lang="de-DE" sz="2100" dirty="0"/>
              <a:t>": </a:t>
            </a:r>
            <a:r>
              <a:rPr lang="de-DE" sz="2100" b="0" dirty="0">
                <a:solidFill>
                  <a:srgbClr val="36544F"/>
                </a:solidFill>
              </a:rPr>
              <a:t>Eventuell zwei Endpunkte</a:t>
            </a:r>
          </a:p>
          <a:p>
            <a:pPr marL="514350" lvl="2">
              <a:spcBef>
                <a:spcPts val="750"/>
              </a:spcBef>
              <a:buFontTx/>
              <a:buChar char="-"/>
            </a:pPr>
            <a:r>
              <a:rPr lang="de-DE" sz="2100" dirty="0"/>
              <a:t>ganze Seite vs. Teil-Update</a:t>
            </a:r>
            <a:endParaRPr lang="de-DE" sz="21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020BC24-B2F9-DB69-9FAF-96994EB10064}"/>
              </a:ext>
            </a:extLst>
          </p:cNvPr>
          <p:cNvSpPr txBox="1"/>
          <p:nvPr/>
        </p:nvSpPr>
        <p:spPr>
          <a:xfrm>
            <a:off x="5203517" y="1846932"/>
            <a:ext cx="3079689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RecipeSummaryCard.jte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5108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AB455-C19E-A383-8CBC-E5202CBD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08105C-7DC3-51F3-1818-0DC52CC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F289C995-BEBD-D25E-84E1-4820C6BB01AB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</a:t>
            </a:r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177D2F2-011D-FFB4-F6BC-F72629076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6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D8A73-B8C4-22C6-129D-3F3208E8C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FA374-44B0-B581-C6AC-9095C9545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31687247-C561-211E-0F0D-1B5868BE2B49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0D6C5D0-F28A-D823-46DA-69117296E765}"/>
              </a:ext>
            </a:extLst>
          </p:cNvPr>
          <p:cNvSpPr txBox="1"/>
          <p:nvPr/>
        </p:nvSpPr>
        <p:spPr>
          <a:xfrm>
            <a:off x="267674" y="3543209"/>
            <a:ext cx="3172663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[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recipeId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]/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page.tsx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52BF419-F033-7D23-64E0-D6FF77FD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CEBF337-4EB9-7F70-C98B-8AF595A56B4C}"/>
              </a:ext>
            </a:extLst>
          </p:cNvPr>
          <p:cNvSpPr txBox="1"/>
          <p:nvPr/>
        </p:nvSpPr>
        <p:spPr>
          <a:xfrm>
            <a:off x="267673" y="4089416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RecipePageContent.tsx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392C7A4-BB74-CC4C-9CBE-3C4DFF1CB454}"/>
              </a:ext>
            </a:extLst>
          </p:cNvPr>
          <p:cNvSpPr txBox="1"/>
          <p:nvPr/>
        </p:nvSpPr>
        <p:spPr>
          <a:xfrm>
            <a:off x="267674" y="1345396"/>
            <a:ext cx="4137671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slowDown_GetFeedbacks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=3000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93A9435-60A4-D03B-CCF2-215A40B026D2}"/>
              </a:ext>
            </a:extLst>
          </p:cNvPr>
          <p:cNvSpPr txBox="1"/>
          <p:nvPr/>
        </p:nvSpPr>
        <p:spPr>
          <a:xfrm>
            <a:off x="267673" y="1847660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slowDown_GetRecipe</a:t>
            </a:r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=2000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67CE44-BE91-EDFE-4756-7A422744A326}"/>
              </a:ext>
            </a:extLst>
          </p:cNvPr>
          <p:cNvSpPr txBox="1"/>
          <p:nvPr/>
        </p:nvSpPr>
        <p:spPr>
          <a:xfrm>
            <a:off x="267673" y="2418267"/>
            <a:ext cx="372409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Spring Controller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Debug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E985C64-51C7-1D07-F67E-C3ECD93C3237}"/>
              </a:ext>
            </a:extLst>
          </p:cNvPr>
          <p:cNvSpPr txBox="1"/>
          <p:nvPr/>
        </p:nvSpPr>
        <p:spPr>
          <a:xfrm>
            <a:off x="265084" y="2960461"/>
            <a:ext cx="3861955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 Gesamtdauer</a:t>
            </a:r>
          </a:p>
        </p:txBody>
      </p:sp>
    </p:spTree>
    <p:extLst>
      <p:ext uri="{BB962C8B-B14F-4D97-AF65-F5344CB8AC3E}">
        <p14:creationId xmlns:p14="http://schemas.microsoft.com/office/powerpoint/2010/main" val="1047777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B82BD-64CE-04F0-0B45-8E74E7600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9F6D9-0306-9ECA-AE02-845DA279E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0151CEEB-AA37-9F1F-3C3A-E5AF65F54C93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F195213-E7EC-4EDA-E572-E8A386A0A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2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7F2E9-42E7-E2ED-EAF9-CA3ABE4FD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D3B7BE-AE0C-0FB4-8251-B1449852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Code-Beispiele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2A591F8-0E37-05CD-747B-BABA913B215A}"/>
              </a:ext>
            </a:extLst>
          </p:cNvPr>
          <p:cNvSpPr txBox="1">
            <a:spLocks/>
          </p:cNvSpPr>
          <p:nvPr/>
        </p:nvSpPr>
        <p:spPr>
          <a:xfrm>
            <a:off x="187569" y="769544"/>
            <a:ext cx="8830535" cy="4373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Beispiel: Seite priorisieren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 marL="0" indent="0">
              <a:buNone/>
            </a:pPr>
            <a:endParaRPr lang="de-DE" dirty="0"/>
          </a:p>
          <a:p>
            <a:pPr lvl="1"/>
            <a:endParaRPr lang="de-DE" sz="2100" dirty="0"/>
          </a:p>
          <a:p>
            <a:pPr lvl="1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EAAB1-0F3B-BB49-B0D2-B9B99D6B6B79}"/>
              </a:ext>
            </a:extLst>
          </p:cNvPr>
          <p:cNvSpPr txBox="1"/>
          <p:nvPr/>
        </p:nvSpPr>
        <p:spPr>
          <a:xfrm>
            <a:off x="267676" y="1495749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Feedback.jte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5FA2E23-8F9B-D330-8664-D3D4C05B2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630" y="809122"/>
            <a:ext cx="4108694" cy="356483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7887F3B-1F0E-51C0-8376-A30B6677E44D}"/>
              </a:ext>
            </a:extLst>
          </p:cNvPr>
          <p:cNvSpPr txBox="1"/>
          <p:nvPr/>
        </p:nvSpPr>
        <p:spPr>
          <a:xfrm>
            <a:off x="267675" y="2041956"/>
            <a:ext cx="446147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http://localhost:8080/</a:t>
            </a:r>
            <a:r>
              <a:rPr lang="de-DE" sz="1100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recipes</a:t>
            </a:r>
            <a:r>
              <a:rPr lang="de-DE" sz="1100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/25?slowdown=2000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3A17386-F082-7694-AA0B-86068ACB2D95}"/>
              </a:ext>
            </a:extLst>
          </p:cNvPr>
          <p:cNvSpPr txBox="1"/>
          <p:nvPr/>
        </p:nvSpPr>
        <p:spPr>
          <a:xfrm>
            <a:off x="267675" y="2611393"/>
            <a:ext cx="2207656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Netzwerk-Tab</a:t>
            </a:r>
          </a:p>
        </p:txBody>
      </p:sp>
    </p:spTree>
    <p:extLst>
      <p:ext uri="{BB962C8B-B14F-4D97-AF65-F5344CB8AC3E}">
        <p14:creationId xmlns:p14="http://schemas.microsoft.com/office/powerpoint/2010/main" val="40610199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45DB-8B4D-01B2-E444-913494DED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4044D7-8A08-AD44-034C-B9640E190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6EBC3-7352-486F-6019-69E3229FFE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83F6FCC-7F1A-B667-653B-A864C6B1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81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57752-D21E-9ACE-F4C2-4844F85F3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E534DE-3CC1-C6CC-6726-17CADA68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4401EC-4C71-1CAA-AA6B-78EC3E16E9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998019-B218-9604-895A-1B4C44E2F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41DC242-22F5-3049-BDB7-579DAB3E842C}"/>
              </a:ext>
            </a:extLst>
          </p:cNvPr>
          <p:cNvSpPr txBox="1"/>
          <p:nvPr/>
        </p:nvSpPr>
        <p:spPr>
          <a:xfrm>
            <a:off x="400937" y="1816547"/>
            <a:ext cx="3586238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IngredientsSection.tsx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8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A78E8-1FCB-371F-9860-2A6F59B67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C0FCB-2103-5620-4583-29E340A27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5D955-29E7-9628-9033-8A1C2A12B63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74131-7C6F-D395-0504-94F9FC39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23DD57A-A964-2F64-DCF3-38E2A185AFAE}"/>
              </a:ext>
            </a:extLst>
          </p:cNvPr>
          <p:cNvSpPr txBox="1"/>
          <p:nvPr/>
        </p:nvSpPr>
        <p:spPr>
          <a:xfrm>
            <a:off x="259032" y="1816547"/>
            <a:ext cx="262123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Ingredients.jte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7886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808DA-B62A-0E6E-86DF-441ECB944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88D439-CE24-C199-9AE8-CAD30FB79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6A0AEC-5FEF-E89E-3A27-48A3A5DCCE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Beispiel: Clientseitige Interaktion in </a:t>
            </a: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Wir brauchen spätestens hier JavaScript</a:t>
            </a: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b="0" dirty="0">
              <a:solidFill>
                <a:srgbClr val="36544F"/>
              </a:solidFill>
            </a:endParaRP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D950268-4860-15C4-5B75-7DA6A2479AE2}"/>
              </a:ext>
            </a:extLst>
          </p:cNvPr>
          <p:cNvSpPr txBox="1"/>
          <p:nvPr/>
        </p:nvSpPr>
        <p:spPr>
          <a:xfrm>
            <a:off x="259032" y="1784885"/>
            <a:ext cx="3448380" cy="36933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dirty="0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🕵️‍♂️ </a:t>
            </a:r>
            <a:r>
              <a:rPr lang="de-DE" dirty="0" err="1">
                <a:solidFill>
                  <a:srgbClr val="36544F"/>
                </a:solidFill>
                <a:latin typeface="Source Code Pro" panose="020B0309030403020204" pitchFamily="34" charset="0"/>
                <a:ea typeface="Source Code Pro" panose="020B0309030403020204" pitchFamily="34" charset="0"/>
              </a:rPr>
              <a:t>SearchPageContent.jte</a:t>
            </a:r>
            <a:endParaRPr lang="de-DE" dirty="0">
              <a:solidFill>
                <a:srgbClr val="36544F"/>
              </a:solidFill>
              <a:latin typeface="Source Code Pro" panose="020B0309030403020204" pitchFamily="34" charset="0"/>
              <a:ea typeface="Source Code Pro" panose="020B0309030403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3537150-D60D-29F4-C7C4-11728053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8" y="1699914"/>
            <a:ext cx="3500231" cy="107775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5477A85-AF05-273F-16FB-1326A970A78C}"/>
              </a:ext>
            </a:extLst>
          </p:cNvPr>
          <p:cNvSpPr/>
          <p:nvPr/>
        </p:nvSpPr>
        <p:spPr>
          <a:xfrm>
            <a:off x="5996609" y="2350207"/>
            <a:ext cx="2179983" cy="339983"/>
          </a:xfrm>
          <a:prstGeom prst="rect">
            <a:avLst/>
          </a:prstGeom>
          <a:noFill/>
          <a:ln w="41275">
            <a:solidFill>
              <a:srgbClr val="B589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3007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😈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hat eine eigene (dogmatische) Sichtweise auf die Welt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Ob die zu einer Anwendung passt, hängt von der Anwendung ab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Design und API erinnern an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Wollen wir Anwendungen von heute mit Technik von vor zwanzig Jahren bauen?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024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Über das Backend und den Entwicklungsprozess sagt HTMX (fast) nichts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Wie sieht es mit Testen, Debuggen, Typsicherheit aus?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 Backend, das HTML-Schnipsel liefern kann?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eine passende Template-Sprache?</a:t>
            </a:r>
          </a:p>
          <a:p>
            <a:pPr>
              <a:lnSpc>
                <a:spcPct val="130000"/>
              </a:lnSpc>
            </a:pPr>
            <a:r>
              <a:rPr lang="de-DE" sz="2400" dirty="0"/>
              <a:t>Für Spring Boot gibt es mittlerweile </a:t>
            </a:r>
            <a:r>
              <a:rPr lang="de-DE" sz="2400" dirty="0" err="1"/>
              <a:t>built</a:t>
            </a:r>
            <a:r>
              <a:rPr lang="de-DE" sz="2400"/>
              <a:t>-in Support</a:t>
            </a:r>
            <a:endParaRPr lang="de-DE" sz="2400" dirty="0"/>
          </a:p>
          <a:p>
            <a:pPr>
              <a:lnSpc>
                <a:spcPct val="130000"/>
              </a:lnSpc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79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Kleinigkeiten muss ein Server Request für neue UI gemacht werden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Ist das ein Entwicklungs- und Architekturmuster das dir gefällt?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sieht es mit Latenz und Datenmenge aus?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viele Stellen hast du, an denen das nicht funktioniert?</a:t>
            </a:r>
          </a:p>
          <a:p>
            <a:pPr lvl="2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Eingabefeld leermachen, Zeichenzähler...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gehst du mit Stellen um, an denen du doch JavaScript braucht?</a:t>
            </a:r>
          </a:p>
          <a:p>
            <a:pPr>
              <a:lnSpc>
                <a:spcPct val="130000"/>
              </a:lnSpc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59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Adressieren das Problem "echter" Anwendungen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Verwenden die Sprache der Ziel-</a:t>
            </a:r>
            <a:r>
              <a:rPr lang="de-DE" b="0" dirty="0" err="1">
                <a:solidFill>
                  <a:srgbClr val="36544F"/>
                </a:solidFill>
              </a:rPr>
              <a:t>Platform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845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Ausgereifte Technologie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...mit allen, was wir aus dem Backend kennen (automatische Tests, Typsicherheit, Debugger, CI-Pipelines)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Stand der Technik nicht mit 2010 vergleichbar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Vieles hat sich konsolidiert und stabilisiert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Trotzdem noch viel Wandel und Innovation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Als Alternative erscheinen mir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-Frameworks konsequenter als HTMX</a:t>
            </a: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223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616790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724985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724984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777834" y="3306664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14618" y="649259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018" y="161123"/>
            <a:ext cx="890758" cy="1299142"/>
          </a:xfrm>
          <a:prstGeom prst="rect">
            <a:avLst/>
          </a:prstGeom>
        </p:spPr>
      </p:pic>
      <p:pic>
        <p:nvPicPr>
          <p:cNvPr id="7" name="Grafik 6" descr="Ein Bild, das Muster, Pixel enthält.&#10;&#10;Automatisch generierte Beschreibung">
            <a:extLst>
              <a:ext uri="{FF2B5EF4-FFF2-40B4-BE49-F238E27FC236}">
                <a16:creationId xmlns:a16="http://schemas.microsoft.com/office/drawing/2014/main" id="{6263B539-8D11-E31B-B3C4-8E80CEC66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921" y="3307423"/>
            <a:ext cx="1509855" cy="15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53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2237</Words>
  <Application>Microsoft Macintosh PowerPoint</Application>
  <PresentationFormat>Bildschirmpräsentation (16:9)</PresentationFormat>
  <Paragraphs>555</Paragraphs>
  <Slides>89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89</vt:i4>
      </vt:variant>
    </vt:vector>
  </HeadingPairs>
  <TitlesOfParts>
    <vt:vector size="99" baseType="lpstr">
      <vt:lpstr>Arial</vt:lpstr>
      <vt:lpstr>Calibri</vt:lpstr>
      <vt:lpstr>Calibri Light</vt:lpstr>
      <vt:lpstr>Candara</vt:lpstr>
      <vt:lpstr>Montserrat</vt:lpstr>
      <vt:lpstr>Source Code Pro</vt:lpstr>
      <vt:lpstr>Source Code Pro Semibold</vt:lpstr>
      <vt:lpstr>Source Sans Pro</vt:lpstr>
      <vt:lpstr>Source Sans Pro SemiBold</vt:lpstr>
      <vt:lpstr>Office-Design</vt:lpstr>
      <vt:lpstr>Software Architecture Alliance München | 23. Oktober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Beispiele</vt:lpstr>
      <vt:lpstr>Beste UI/UX</vt:lpstr>
      <vt:lpstr>PowerPoint-Präsentation</vt:lpstr>
      <vt:lpstr>HTMX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HTMX</vt:lpstr>
      <vt:lpstr>HTMX</vt:lpstr>
      <vt:lpstr>HTMX</vt:lpstr>
      <vt:lpstr>http://localhost:8080</vt:lpstr>
      <vt:lpstr>Code 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Code-Beispiele</vt:lpstr>
      <vt:lpstr>HTMX</vt:lpstr>
      <vt:lpstr>HTMX</vt:lpstr>
      <vt:lpstr>HTMX</vt:lpstr>
      <vt:lpstr>HTMX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1400</cp:revision>
  <cp:lastPrinted>2019-09-04T14:49:47Z</cp:lastPrinted>
  <dcterms:created xsi:type="dcterms:W3CDTF">2016-03-28T15:59:53Z</dcterms:created>
  <dcterms:modified xsi:type="dcterms:W3CDTF">2024-10-23T11:53:42Z</dcterms:modified>
</cp:coreProperties>
</file>